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9" r:id="rId16"/>
    <p:sldId id="270" r:id="rId17"/>
    <p:sldId id="271" r:id="rId18"/>
    <p:sldId id="272" r:id="rId19"/>
    <p:sldId id="290" r:id="rId20"/>
    <p:sldId id="273" r:id="rId21"/>
    <p:sldId id="291" r:id="rId22"/>
    <p:sldId id="274" r:id="rId23"/>
    <p:sldId id="276" r:id="rId24"/>
    <p:sldId id="293" r:id="rId25"/>
    <p:sldId id="275" r:id="rId26"/>
    <p:sldId id="279" r:id="rId27"/>
    <p:sldId id="277" r:id="rId28"/>
    <p:sldId id="278" r:id="rId29"/>
    <p:sldId id="280" r:id="rId30"/>
    <p:sldId id="281" r:id="rId31"/>
    <p:sldId id="285" r:id="rId32"/>
    <p:sldId id="292" r:id="rId33"/>
    <p:sldId id="294" r:id="rId34"/>
    <p:sldId id="282" r:id="rId35"/>
    <p:sldId id="283" r:id="rId36"/>
    <p:sldId id="284" r:id="rId37"/>
    <p:sldId id="287" r:id="rId38"/>
    <p:sldId id="288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100"/>
    <a:srgbClr val="010602"/>
    <a:srgbClr val="FFFFFF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3E655-D903-481D-9132-C81D7DB5E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C9BFEB-3379-455D-A595-22B0E026B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ED4974-AF01-48AD-97BD-56EFF4F7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6EE1F8-5818-4E35-A2AA-FD79648D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E32ECE-7E39-4E06-894D-2F1F6825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3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D1BF7-E86D-45E3-AC28-25BE8C6B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61D18A-E81A-4409-96F6-4D791392D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7ECC90-000C-4874-AFB9-85017AA5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FB7712-BCF7-43F1-907F-9DF11FA3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3CC7F-3E86-4B00-B408-45836F2A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20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2FE563-96E4-4C34-AF33-B706EF5BB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9015D2-ED49-4073-8BFA-ED6321FA3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453368-D6ED-45FC-BAFA-184871D4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90EDD2-6B75-4E1A-8F8B-D8D32C3A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F6874-1E59-4534-B2F1-52E2D7E6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74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E4AC9-F0BD-40E1-BADC-25A6A503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3A535-0979-4CD8-B179-A59FFF623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71B2A6-3AFB-49F3-83DB-0BCCC891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A6EC8A-B9E0-4624-A343-406C9788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BF8B4-7841-450A-A651-06A15BE3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61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4F4C5-5798-4EB3-A2FB-04AE9B1B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13DE72-7F25-460B-BFC3-542C4704D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8C906F-86C8-4FD9-B2BE-C86A2D09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14AE9B-01F3-43E2-96E7-34E52F9D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0F9AD8-44EA-4914-8C2C-9E4CDD6E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77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30705-0011-49FF-9629-C4BD5A6A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B5781-E923-42D2-8F44-9D748DDB6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FB83D9-E6EA-455C-8A78-516438F89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D70AA9-6DAB-46EB-A4AD-F98B69F6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B5C1E0-5EC1-4CB5-9ACE-025201F4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BE8D91-FD25-41A4-9818-59996159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03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AF728-B88F-4044-B274-BA39B04B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A140DF-77F8-4207-8090-540C885ED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B2E420-44D2-4A48-BC30-2F60C5657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95EC3E-86D6-4DD3-84DF-EB00C8F16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75672E-C427-4C00-9A37-E2387591F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41E3BE-96F4-47D2-9E87-5C6C9DD2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396FF2A-D5F9-4B2C-ACBB-961E47DC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BE6C96-5B00-4E2E-BACC-2C7B303F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50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23441-1735-46A3-8BC8-04C49D11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3F9F79-EEA8-4799-B4CC-B6499DC1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FE8769-B8BE-4626-8E0A-9443D7DF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B9EC1F-E70F-4FC9-B694-1BED62C1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85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BE78A2-8CC8-4F9D-B63B-F6202A3F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6B3282-AD30-40CB-AEA3-D9CF4270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65A2C-7F93-4318-BD8E-A829916C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71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5B396-24B5-45D8-A677-99B1024D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A22C9A-0656-4215-A628-6FEA6681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85282E-559D-4485-A979-233141BC6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AF3394-4C88-4E7E-A04C-5793D7A2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AC4B3B-E287-4B5B-8147-AF68DFF1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6DF4B1-639C-4AAF-94CC-4225CDDC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70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37843-F065-44E2-AC2B-2F4AF5F8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4CC548-B06F-484A-94C1-6BC0C876C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353E8C-882B-4602-B8A0-3E73248BD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F06346-B88A-40BC-AEC1-086992D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1281C1-CF37-4136-8C37-460338E1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E2B539-3867-436C-91B9-53F440FF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43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ED385-B9CA-4685-A04A-76960D1B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9A2E3B-981F-4547-810C-842135839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FB339-3D3D-445E-8160-748585EC7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FF2FF-0B88-496A-92FF-032E7EC20B3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27747D-B0BD-428A-AAB0-42EE3D23C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1BEC1-AC0A-497F-A6DE-ECBF5EA8F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8F5C4-56E3-4758-A411-E26F004CB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4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FA3275-7798-4880-B167-337CAB0E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1" b="4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F1FF33-2D5B-40E8-86BA-D6345F2D125E}"/>
              </a:ext>
            </a:extLst>
          </p:cNvPr>
          <p:cNvSpPr/>
          <p:nvPr/>
        </p:nvSpPr>
        <p:spPr>
          <a:xfrm>
            <a:off x="-13501" y="-1"/>
            <a:ext cx="12192000" cy="6858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12C85-098D-4186-8EF8-B39300805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502" y="3159121"/>
            <a:ext cx="12201643" cy="1235597"/>
          </a:xfrm>
        </p:spPr>
        <p:txBody>
          <a:bodyPr anchor="ctr">
            <a:normAutofit/>
          </a:bodyPr>
          <a:lstStyle/>
          <a:p>
            <a:r>
              <a:rPr lang="ru-RU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-52"/>
              </a:rPr>
              <a:t>Электроника в криминалистике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871402-9EAA-4975-BAED-6DDF4833C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7002" y="3823219"/>
            <a:ext cx="12192000" cy="943337"/>
          </a:xfrm>
        </p:spPr>
        <p:txBody>
          <a:bodyPr anchor="ctr">
            <a:noAutofit/>
          </a:bodyPr>
          <a:lstStyle/>
          <a:p>
            <a:r>
              <a:rPr lang="ru-RU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-52"/>
              </a:rPr>
              <a:t>Подготовили студенты 3 курса ИВТ Логинова Софья и Шульман Эмиль</a:t>
            </a:r>
          </a:p>
        </p:txBody>
      </p:sp>
    </p:spTree>
    <p:extLst>
      <p:ext uri="{BB962C8B-B14F-4D97-AF65-F5344CB8AC3E}">
        <p14:creationId xmlns:p14="http://schemas.microsoft.com/office/powerpoint/2010/main" val="330049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62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Ультразвуковой сканер</a:t>
            </a:r>
          </a:p>
        </p:txBody>
      </p:sp>
      <p:pic>
        <p:nvPicPr>
          <p:cNvPr id="3074" name="Picture 2" descr="Сканеры отпечатков пальцев. Классификация и способы реализации / Хабр">
            <a:extLst>
              <a:ext uri="{FF2B5EF4-FFF2-40B4-BE49-F238E27FC236}">
                <a16:creationId xmlns:a16="http://schemas.microsoft.com/office/drawing/2014/main" id="{73347320-A7F3-4FD6-AAD2-6A7EE8AB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8"/>
          <a:stretch/>
        </p:blipFill>
        <p:spPr bwMode="auto">
          <a:xfrm>
            <a:off x="2510443" y="2450544"/>
            <a:ext cx="8565617" cy="42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53862B21-6C3A-438B-AD29-D0F82D66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774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>
                <a:latin typeface="Montserrat Light" panose="00000400000000000000" pitchFamily="2" charset="-52"/>
              </a:rPr>
              <a:t>позволяет </a:t>
            </a:r>
            <a:r>
              <a:rPr lang="ru-RU" dirty="0">
                <a:latin typeface="Montserrat Light" panose="00000400000000000000" pitchFamily="2" charset="-52"/>
              </a:rPr>
              <a:t>считать дополнительные характеристики сканируемого объекта.</a:t>
            </a:r>
          </a:p>
        </p:txBody>
      </p:sp>
    </p:spTree>
    <p:extLst>
      <p:ext uri="{BB962C8B-B14F-4D97-AF65-F5344CB8AC3E}">
        <p14:creationId xmlns:p14="http://schemas.microsoft.com/office/powerpoint/2010/main" val="47764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Фотосъемка</a:t>
            </a:r>
            <a:r>
              <a:rPr lang="ru-RU" dirty="0">
                <a:latin typeface="Montserrat Light" panose="00000400000000000000" pitchFamily="2" charset="-52"/>
              </a:rPr>
              <a:t>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производится при обыске, проверке показаний на месте и преследует цель отразить обстановку.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Montserrat Light" panose="00000400000000000000" pitchFamily="2" charset="-52"/>
              </a:rPr>
              <a:t>Для фиксации используют </a:t>
            </a:r>
            <a:br>
              <a:rPr lang="ru-RU" sz="4000" dirty="0">
                <a:latin typeface="Montserrat Light" panose="00000400000000000000" pitchFamily="2" charset="-52"/>
              </a:rPr>
            </a:br>
            <a:r>
              <a:rPr lang="ru-RU" sz="4000" b="1" dirty="0">
                <a:latin typeface="Montserrat Light" panose="00000400000000000000" pitchFamily="2" charset="-52"/>
              </a:rPr>
              <a:t>цифровые камеры.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ПЗС-матрица, прибор с зарядовой связью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аналоговая интегральная микросхема из кремния, состоящая из светочувствительных фотодиодов. В основе лежит технология приборов с зарядовой связью, которая позволяет считывать электрический потенциал путем сдвига заряда от одного элемента к другому.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42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62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ПЗС-матрица</a:t>
            </a:r>
          </a:p>
        </p:txBody>
      </p:sp>
      <p:pic>
        <p:nvPicPr>
          <p:cNvPr id="5122" name="Picture 2" descr="ПЗС-матрица — Википедия">
            <a:extLst>
              <a:ext uri="{FF2B5EF4-FFF2-40B4-BE49-F238E27FC236}">
                <a16:creationId xmlns:a16="http://schemas.microsoft.com/office/drawing/2014/main" id="{74F63D72-30FC-4819-B7F2-85A27119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25" y="1644243"/>
            <a:ext cx="5676265" cy="49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87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стория криминалистической службы СК России - Следственного комитета  Российской Федерации по Свердловской области">
            <a:extLst>
              <a:ext uri="{FF2B5EF4-FFF2-40B4-BE49-F238E27FC236}">
                <a16:creationId xmlns:a16="http://schemas.microsoft.com/office/drawing/2014/main" id="{1BAC5139-A2EE-4D0F-A7D0-2D4ED709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3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ontserrat Light" panose="00000400000000000000" pitchFamily="2" charset="-52"/>
              </a:rPr>
              <a:t>Исследовательские методы криминалистической фотографии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предназначены для получения информации фотографическим путем о признаках, структуре и свойствах материальных объектов, лежащих за пределом разрешения глаза человека.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>
                <a:latin typeface="Montserrat Light" panose="00000400000000000000" pitchFamily="2" charset="-52"/>
              </a:rPr>
              <a:t> Невидимое — видимым, </a:t>
            </a:r>
            <a:r>
              <a:rPr lang="ru-RU" sz="4000" dirty="0" err="1">
                <a:latin typeface="Montserrat Light" panose="00000400000000000000" pitchFamily="2" charset="-52"/>
              </a:rPr>
              <a:t>Слаборазличимое</a:t>
            </a:r>
            <a:r>
              <a:rPr lang="ru-RU" sz="4000" dirty="0">
                <a:latin typeface="Montserrat Light" panose="00000400000000000000" pitchFamily="2" charset="-52"/>
              </a:rPr>
              <a:t> — различимым.</a:t>
            </a:r>
            <a:endParaRPr lang="ru-RU" sz="4000" b="1" dirty="0">
              <a:latin typeface="Montserrat Light" panose="000004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Обзор Электронные микроскопы, устройство, строение, виды - Арстек">
            <a:extLst>
              <a:ext uri="{FF2B5EF4-FFF2-40B4-BE49-F238E27FC236}">
                <a16:creationId xmlns:a16="http://schemas.microsoft.com/office/drawing/2014/main" id="{54C69F23-5187-4CAB-8C19-A84F25305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2" y="1150821"/>
            <a:ext cx="6697865" cy="56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62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Микроскопический метод</a:t>
            </a:r>
          </a:p>
        </p:txBody>
      </p:sp>
      <p:pic>
        <p:nvPicPr>
          <p:cNvPr id="6146" name="Picture 2" descr="Криминалистический настольный микроскоп МСК-8">
            <a:extLst>
              <a:ext uri="{FF2B5EF4-FFF2-40B4-BE49-F238E27FC236}">
                <a16:creationId xmlns:a16="http://schemas.microsoft.com/office/drawing/2014/main" id="{425A9341-00EB-4B3E-BB39-3DEB54E3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10" y="3308735"/>
            <a:ext cx="4171950" cy="34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E333695-F28F-4158-BC13-5E2DCEEA0D90}"/>
              </a:ext>
            </a:extLst>
          </p:cNvPr>
          <p:cNvSpPr txBox="1">
            <a:spLocks/>
          </p:cNvSpPr>
          <p:nvPr/>
        </p:nvSpPr>
        <p:spPr>
          <a:xfrm>
            <a:off x="7398326" y="2035896"/>
            <a:ext cx="4594167" cy="1072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dirty="0">
                <a:latin typeface="Montserrat Light" panose="00000400000000000000" pitchFamily="2" charset="-52"/>
              </a:rPr>
              <a:t>Микроскоп сравнительный </a:t>
            </a:r>
          </a:p>
          <a:p>
            <a:pPr algn="r"/>
            <a:r>
              <a:rPr lang="ru-RU" sz="2800" dirty="0">
                <a:latin typeface="Montserrat Light" panose="00000400000000000000" pitchFamily="2" charset="-52"/>
              </a:rPr>
              <a:t>криминалистический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9970042-E281-4798-94B3-CBA8FE0E50B6}"/>
              </a:ext>
            </a:extLst>
          </p:cNvPr>
          <p:cNvSpPr txBox="1">
            <a:spLocks/>
          </p:cNvSpPr>
          <p:nvPr/>
        </p:nvSpPr>
        <p:spPr>
          <a:xfrm>
            <a:off x="3915295" y="5680310"/>
            <a:ext cx="4594167" cy="1072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Montserrat Light" panose="00000400000000000000" pitchFamily="2" charset="-52"/>
              </a:rPr>
              <a:t>Микроскоп электронный биологический</a:t>
            </a:r>
          </a:p>
        </p:txBody>
      </p:sp>
    </p:spTree>
    <p:extLst>
      <p:ext uri="{BB962C8B-B14F-4D97-AF65-F5344CB8AC3E}">
        <p14:creationId xmlns:p14="http://schemas.microsoft.com/office/powerpoint/2010/main" val="11716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3366" y="5218235"/>
            <a:ext cx="13398731" cy="2359381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Montserrat Light" panose="00000400000000000000" pitchFamily="2" charset="-52"/>
              </a:rPr>
              <a:t> Микрофотосъемка пор на папиллярной линии</a:t>
            </a:r>
          </a:p>
        </p:txBody>
      </p:sp>
      <p:pic>
        <p:nvPicPr>
          <p:cNvPr id="2050" name="Picture 2" descr="Микрофотосъемка пор на папиллярной линии">
            <a:extLst>
              <a:ext uri="{FF2B5EF4-FFF2-40B4-BE49-F238E27FC236}">
                <a16:creationId xmlns:a16="http://schemas.microsoft.com/office/drawing/2014/main" id="{54695E0F-153D-464A-A6C1-396B6363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63" y="260568"/>
            <a:ext cx="7837871" cy="590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89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Электроника —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наука о взаимодействия за­ря­жен­ных час­тиц (элек­тро­нов, ио­нов) с элек­тро­маг­нит­ны­ми по­ля­ми и о ме­то­дах соз­да­ния элек­трон­ных при­бо­ров и уст­ройств, в ко­то­рых это взаи­мо­дей­ст­вие ис­поль­зу­ет­ся для пре­об­ра­зо­ва­ния элек­тро­маг­нит­ной энер­гии для пе­ре­да­чи, об­ра­бот­ки и хра­не­ния ин­фор­ма­ции. </a:t>
            </a:r>
          </a:p>
          <a:p>
            <a:pPr marL="0" indent="0" algn="just">
              <a:buNone/>
            </a:pPr>
            <a:endParaRPr lang="ru-RU" dirty="0">
              <a:latin typeface="Montserrat Light" panose="000004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Montserrat Light" panose="00000400000000000000" pitchFamily="2" charset="-52"/>
              </a:rPr>
              <a:t>Сущность метода цветоразличения состоит в получении изображения, на котором можно </a:t>
            </a:r>
            <a:r>
              <a:rPr lang="ru-RU" sz="4000" b="1" dirty="0">
                <a:latin typeface="Montserrat Light" panose="00000400000000000000" pitchFamily="2" charset="-52"/>
              </a:rPr>
              <a:t>визуально различать близкие по оттенку цвета.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3366" y="5394761"/>
            <a:ext cx="13398731" cy="146324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err="1">
                <a:latin typeface="Montserrat Light" panose="00000400000000000000" pitchFamily="2" charset="-52"/>
              </a:rPr>
              <a:t>Цветоразличительная</a:t>
            </a:r>
            <a:r>
              <a:rPr lang="ru-RU" sz="3200" b="1" dirty="0">
                <a:latin typeface="Montserrat Light" panose="00000400000000000000" pitchFamily="2" charset="-52"/>
              </a:rPr>
              <a:t> съемка</a:t>
            </a:r>
          </a:p>
        </p:txBody>
      </p:sp>
      <p:pic>
        <p:nvPicPr>
          <p:cNvPr id="3074" name="Picture 2" descr="Цветоразличительная съемка, выполненная с помощью Contrast SDFI Camera System">
            <a:extLst>
              <a:ext uri="{FF2B5EF4-FFF2-40B4-BE49-F238E27FC236}">
                <a16:creationId xmlns:a16="http://schemas.microsoft.com/office/drawing/2014/main" id="{6E3FB30A-6D99-4709-BE79-86ADFB311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7" y="1463238"/>
            <a:ext cx="11665364" cy="39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8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Контрастирующий метод </a:t>
            </a:r>
            <a:r>
              <a:rPr lang="ru-RU" sz="4000" dirty="0">
                <a:latin typeface="Montserrat Light" panose="00000400000000000000" pitchFamily="2" charset="-52"/>
              </a:rPr>
              <a:t>предназначен в основном для увеличения контраста ахроматических, неокрашенных объектов</a:t>
            </a:r>
            <a:endParaRPr lang="ru-RU" sz="4000" b="1" dirty="0">
              <a:latin typeface="Montserrat Light" panose="000004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Montserrat Light" panose="00000400000000000000" pitchFamily="2" charset="-52"/>
              </a:rPr>
              <a:t>Инфракрасные лучи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представляют собой электромагнитные колебания, которые примыкают непосредственно к красному спектру. ИК-лучи проникают сквозь туман, воздушную дымку, что позволяет фотографировать объекты с больших расстояний (приборы ночного видения).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4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Приборы ночного видения — купить недорого в интернет-магазине «Комбат»">
            <a:extLst>
              <a:ext uri="{FF2B5EF4-FFF2-40B4-BE49-F238E27FC236}">
                <a16:creationId xmlns:a16="http://schemas.microsoft.com/office/drawing/2014/main" id="{DBC62852-CB7B-4656-88A2-5983AF9C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6" y="-9826"/>
            <a:ext cx="10381596" cy="68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6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>
            <a:extLst>
              <a:ext uri="{FF2B5EF4-FFF2-40B4-BE49-F238E27FC236}">
                <a16:creationId xmlns:a16="http://schemas.microsoft.com/office/drawing/2014/main" id="{FBEB963E-3D13-483D-A7BC-4D40072D6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7"/>
          <a:stretch/>
        </p:blipFill>
        <p:spPr bwMode="auto">
          <a:xfrm>
            <a:off x="-104173" y="0"/>
            <a:ext cx="6582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1FEAEC9-A115-44A9-826A-B13E0BE49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r="445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2C491B-BDE4-46FF-8920-0D3576CFFFBB}"/>
              </a:ext>
            </a:extLst>
          </p:cNvPr>
          <p:cNvSpPr txBox="1">
            <a:spLocks/>
          </p:cNvSpPr>
          <p:nvPr/>
        </p:nvSpPr>
        <p:spPr>
          <a:xfrm>
            <a:off x="3471947" y="5480805"/>
            <a:ext cx="4594167" cy="1072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 err="1">
                <a:latin typeface="Montserrat Light" panose="00000400000000000000" pitchFamily="2" charset="-52"/>
              </a:rPr>
              <a:t>Видеоспектральный</a:t>
            </a:r>
            <a:r>
              <a:rPr lang="ru-RU" sz="2800" dirty="0">
                <a:latin typeface="Montserrat Light" panose="00000400000000000000" pitchFamily="2" charset="-52"/>
              </a:rPr>
              <a:t> компаратор‎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4B323D9-8395-4E44-AB7C-40BAF75C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791" y="987828"/>
            <a:ext cx="6381400" cy="425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D735CC2-073C-49AB-8DF9-8409EEFE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81" y="1097021"/>
            <a:ext cx="6053819" cy="403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54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Montserrat Light" panose="00000400000000000000" pitchFamily="2" charset="-52"/>
              </a:rPr>
              <a:t>Ультрафиолетовые лучи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представляют собой невидимое излучение расположенное перед фиолетовой областью видимого спектра в диапазоне 200—400 нанометров. Отражение и поглощение УФ-лучей зависит от свойств и структуры материального объекта.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4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6" y="648457"/>
            <a:ext cx="12068488" cy="107234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 Фотоснимок следов крови в ультрафиолетовом свете</a:t>
            </a:r>
          </a:p>
        </p:txBody>
      </p:sp>
      <p:pic>
        <p:nvPicPr>
          <p:cNvPr id="4098" name="Picture 2" descr="И. Фотоснимок следов крови в ультрафиолетовом свете после обработки специальным раствором «Хищник»">
            <a:extLst>
              <a:ext uri="{FF2B5EF4-FFF2-40B4-BE49-F238E27FC236}">
                <a16:creationId xmlns:a16="http://schemas.microsoft.com/office/drawing/2014/main" id="{86AF34C5-E942-4BF4-B8C0-C46C2176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" y="2148582"/>
            <a:ext cx="12068488" cy="40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72241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УФ-лампы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9C285C3-0E8E-43BE-B50C-B7B55122E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35" y="1291595"/>
            <a:ext cx="97536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Криминалистика —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наука, исследующая закономерности совершения и раскрытия преступлений, собирания, исследования, оценки и использования доказательств.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3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Montserrat Light" panose="00000400000000000000" pitchFamily="2" charset="-52"/>
              </a:rPr>
              <a:t>Рентгеновские лучи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обладают проникающей способностью, поэтому с их помощью можно получать теневые изображения на расстоянии либо при контакте фотопленки с исследуемым предметом.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В США проходит тестовые испытания 3D-сканер для пассажиров | ОТ ВИНТА">
            <a:extLst>
              <a:ext uri="{FF2B5EF4-FFF2-40B4-BE49-F238E27FC236}">
                <a16:creationId xmlns:a16="http://schemas.microsoft.com/office/drawing/2014/main" id="{6A982615-8C6E-4C84-8969-08C521E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74" y="0"/>
            <a:ext cx="95916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462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Как выглядит ваш чемодан на рентгене в аэропорту и как ищут запрещенные  предметы">
            <a:extLst>
              <a:ext uri="{FF2B5EF4-FFF2-40B4-BE49-F238E27FC236}">
                <a16:creationId xmlns:a16="http://schemas.microsoft.com/office/drawing/2014/main" id="{6B044537-C073-4106-86BE-D0AE0A11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16" y="0"/>
            <a:ext cx="123092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79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Купить Металлодетектор ручной SUPER-SCANER GP-3003B1 в Ташкенте">
            <a:extLst>
              <a:ext uri="{FF2B5EF4-FFF2-40B4-BE49-F238E27FC236}">
                <a16:creationId xmlns:a16="http://schemas.microsoft.com/office/drawing/2014/main" id="{AE0FC7D3-A55B-4E89-A103-863F4C778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59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72241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Металлоискатель и металлодетектор</a:t>
            </a:r>
          </a:p>
        </p:txBody>
      </p:sp>
      <p:pic>
        <p:nvPicPr>
          <p:cNvPr id="8194" name="Picture 2" descr="Металлоискатель E6398-2 — купить в интернет-магазине OZON с быстрой  доставкой">
            <a:extLst>
              <a:ext uri="{FF2B5EF4-FFF2-40B4-BE49-F238E27FC236}">
                <a16:creationId xmlns:a16="http://schemas.microsoft.com/office/drawing/2014/main" id="{5B3F4424-8529-400D-AC6B-1243CC74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" y="1344589"/>
            <a:ext cx="5538009" cy="55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5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Montserrat Light" panose="00000400000000000000" pitchFamily="2" charset="-52"/>
              </a:rPr>
              <a:t>Действие металлодетекторов основано на явлении </a:t>
            </a:r>
            <a:r>
              <a:rPr lang="ru-RU" sz="4000" b="1" dirty="0">
                <a:latin typeface="Montserrat Light" panose="00000400000000000000" pitchFamily="2" charset="-52"/>
              </a:rPr>
              <a:t>электромагнитной индукции.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57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79C421-E042-40B6-B5BC-467B47D1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0" b="11292"/>
          <a:stretch/>
        </p:blipFill>
        <p:spPr>
          <a:xfrm>
            <a:off x="775049" y="486918"/>
            <a:ext cx="4782217" cy="551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100F9-1BC2-4913-8AF4-25373547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34" y="399076"/>
            <a:ext cx="4420217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5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Montserrat Light" panose="00000400000000000000" pitchFamily="2" charset="-52"/>
              </a:rPr>
              <a:t>Полиграф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691"/>
            <a:ext cx="10515600" cy="255354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600" dirty="0">
                <a:latin typeface="Montserrat Light" panose="00000400000000000000" pitchFamily="2" charset="-52"/>
              </a:rPr>
              <a:t>техническое устройство, используемое при проведении инструментальных психофизиологических исследований,  для синхронной регистрации физиологических параметров с последующим представлением результатов регистрации этих параметров в аналоговом или цифровом виде, предназначенном для оценки достоверности сообщенной информации.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Купить компьютерный полиграф LX4000-SW">
            <a:extLst>
              <a:ext uri="{FF2B5EF4-FFF2-40B4-BE49-F238E27FC236}">
                <a16:creationId xmlns:a16="http://schemas.microsoft.com/office/drawing/2014/main" id="{815D1BEE-E994-4C47-80E6-34EE0B36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19" y="207819"/>
            <a:ext cx="6650181" cy="66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0BE36DD-4CF6-46BD-B714-7E8C56EED327}"/>
              </a:ext>
            </a:extLst>
          </p:cNvPr>
          <p:cNvSpPr txBox="1">
            <a:spLocks/>
          </p:cNvSpPr>
          <p:nvPr/>
        </p:nvSpPr>
        <p:spPr>
          <a:xfrm>
            <a:off x="315884" y="2213104"/>
            <a:ext cx="5597237" cy="1752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just">
              <a:buAutoNum type="arabicPeriod"/>
            </a:pPr>
            <a:r>
              <a:rPr lang="ru-RU" sz="3200" dirty="0">
                <a:latin typeface="Montserrat Light" panose="00000400000000000000" pitchFamily="2" charset="-52"/>
              </a:rPr>
              <a:t>Датчики;</a:t>
            </a:r>
          </a:p>
          <a:p>
            <a:pPr marL="514350" indent="-514350" algn="just">
              <a:buAutoNum type="arabicPeriod"/>
            </a:pPr>
            <a:r>
              <a:rPr lang="ru-RU" sz="3200" dirty="0">
                <a:latin typeface="Montserrat Light" panose="00000400000000000000" pitchFamily="2" charset="-52"/>
              </a:rPr>
              <a:t>ЭВМ;</a:t>
            </a:r>
          </a:p>
          <a:p>
            <a:pPr marL="514350" indent="-514350" algn="just">
              <a:buAutoNum type="arabicPeriod"/>
            </a:pPr>
            <a:r>
              <a:rPr lang="ru-RU" sz="3200" dirty="0">
                <a:latin typeface="Montserrat Light" panose="00000400000000000000" pitchFamily="2" charset="-52"/>
              </a:rPr>
              <a:t>Выводящее устройство.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50C5453-190A-48CA-B0A2-2B0B90D6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4" y="887541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Montserrat Light" panose="00000400000000000000" pitchFamily="2" charset="-52"/>
              </a:rPr>
              <a:t>Устройство полиграфа</a:t>
            </a:r>
          </a:p>
        </p:txBody>
      </p:sp>
    </p:spTree>
    <p:extLst>
      <p:ext uri="{BB962C8B-B14F-4D97-AF65-F5344CB8AC3E}">
        <p14:creationId xmlns:p14="http://schemas.microsoft.com/office/powerpoint/2010/main" val="2408252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Montserrat Light" panose="00000400000000000000" pitchFamily="2" charset="-52"/>
              </a:rPr>
              <a:t>Электроника способна </a:t>
            </a:r>
            <a:r>
              <a:rPr lang="ru-RU" sz="4000">
                <a:latin typeface="Montserrat Light" panose="00000400000000000000" pitchFamily="2" charset="-52"/>
              </a:rPr>
              <a:t>рассказать историю, </a:t>
            </a:r>
            <a:r>
              <a:rPr lang="ru-RU" sz="4000" dirty="0">
                <a:latin typeface="Montserrat Light" panose="00000400000000000000" pitchFamily="2" charset="-52"/>
              </a:rPr>
              <a:t>но только криминалистика сможет ее прочитать.</a:t>
            </a:r>
            <a:endParaRPr lang="ru-RU" sz="4000" b="1" dirty="0">
              <a:latin typeface="Montserrat Light" panose="000004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393098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Montserrat Light" panose="00000400000000000000" pitchFamily="2" charset="-52"/>
              </a:rPr>
              <a:t>Целью криминалистики является полное и своевременное </a:t>
            </a:r>
            <a:r>
              <a:rPr lang="ru-RU" sz="4000" b="1" dirty="0">
                <a:latin typeface="Montserrat Light" panose="00000400000000000000" pitchFamily="2" charset="-52"/>
              </a:rPr>
              <a:t>обеспечение и сопровождение </a:t>
            </a:r>
            <a:r>
              <a:rPr lang="ru-RU" sz="4000" dirty="0">
                <a:latin typeface="Montserrat Light" panose="00000400000000000000" pitchFamily="2" charset="-52"/>
              </a:rPr>
              <a:t>раскрытия и расследования преступлений.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Технико-криминалистическое обеспечение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это приборы, устройства, инструменты и вещества, специально разработанные, приспособленные или заимствованные криминалистикой для собирания, исследования и использования доказательственной информации, а также для предотвращения преступлений.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4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98" y="358387"/>
            <a:ext cx="10781602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Классификация ТК-средств: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98" y="1617449"/>
            <a:ext cx="11148753" cy="4783353"/>
          </a:xfrm>
        </p:spPr>
        <p:txBody>
          <a:bodyPr>
            <a:normAutofit fontScale="92500" lnSpcReduction="10000"/>
          </a:bodyPr>
          <a:lstStyle/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фиксации;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выявления невидимых и </a:t>
            </a:r>
            <a:r>
              <a:rPr lang="ru-RU" dirty="0" err="1">
                <a:latin typeface="Montserrat Light" panose="00000400000000000000" pitchFamily="2" charset="-52"/>
              </a:rPr>
              <a:t>маловидимых</a:t>
            </a:r>
            <a:r>
              <a:rPr lang="ru-RU" dirty="0">
                <a:latin typeface="Montserrat Light" panose="00000400000000000000" pitchFamily="2" charset="-52"/>
              </a:rPr>
              <a:t> следов и других объектов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Поисковые средства для обнаружения различных объектов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для получения отпечатков пальцев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для изготовления композиционных портретов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для систематизации и выдачи криминалистической информации</a:t>
            </a:r>
            <a:r>
              <a:rPr lang="en-US" dirty="0">
                <a:latin typeface="Montserrat Light" panose="00000400000000000000" pitchFamily="2" charset="-52"/>
              </a:rPr>
              <a:t>;</a:t>
            </a:r>
            <a:r>
              <a:rPr lang="ru-RU" dirty="0">
                <a:latin typeface="Montserrat Light" panose="00000400000000000000" pitchFamily="2" charset="-52"/>
              </a:rPr>
              <a:t> </a:t>
            </a:r>
            <a:endParaRPr lang="en-US" dirty="0">
              <a:latin typeface="Montserrat Light" panose="00000400000000000000" pitchFamily="2" charset="-52"/>
            </a:endParaRPr>
          </a:p>
          <a:p>
            <a:pPr marL="514350" indent="-514350" algn="just">
              <a:lnSpc>
                <a:spcPct val="100000"/>
              </a:lnSpc>
              <a:buAutoNum type="arabicPeriod"/>
            </a:pPr>
            <a:r>
              <a:rPr lang="ru-RU" dirty="0">
                <a:latin typeface="Montserrat Light" panose="00000400000000000000" pitchFamily="2" charset="-52"/>
              </a:rPr>
              <a:t>Средства для лабораторного исследования вещественных доказательств</a:t>
            </a:r>
            <a:r>
              <a:rPr lang="en-US" dirty="0">
                <a:latin typeface="Montserrat Light" panose="00000400000000000000" pitchFamily="2" charset="-52"/>
              </a:rPr>
              <a:t>.</a:t>
            </a:r>
          </a:p>
          <a:p>
            <a:pPr marL="514350" indent="-514350" algn="just">
              <a:lnSpc>
                <a:spcPct val="100000"/>
              </a:lnSpc>
              <a:buAutoNum type="arabicPeriod"/>
            </a:pPr>
            <a:endParaRPr lang="en-US" dirty="0">
              <a:latin typeface="Montserrat Light" panose="00000400000000000000" pitchFamily="2" charset="-52"/>
            </a:endParaRPr>
          </a:p>
          <a:p>
            <a:pPr marL="514350" indent="-514350" algn="just">
              <a:lnSpc>
                <a:spcPct val="100000"/>
              </a:lnSpc>
              <a:buAutoNum type="arabicPeriod"/>
            </a:pPr>
            <a:endParaRPr lang="en-US" dirty="0">
              <a:latin typeface="Montserrat Light" panose="00000400000000000000" pitchFamily="2" charset="-52"/>
            </a:endParaRPr>
          </a:p>
          <a:p>
            <a:pPr marL="514350" indent="-514350" algn="just">
              <a:lnSpc>
                <a:spcPct val="100000"/>
              </a:lnSpc>
              <a:buAutoNum type="arabicPeriod"/>
            </a:pPr>
            <a:endParaRPr lang="en-US" dirty="0">
              <a:latin typeface="Montserrat Light" panose="00000400000000000000" pitchFamily="2" charset="-52"/>
            </a:endParaRPr>
          </a:p>
          <a:p>
            <a:pPr marL="514350" indent="-514350" algn="just">
              <a:lnSpc>
                <a:spcPct val="100000"/>
              </a:lnSpc>
              <a:buAutoNum type="arabicPeriod"/>
            </a:pPr>
            <a:endParaRPr lang="ru-RU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571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536"/>
            <a:ext cx="10515600" cy="1325563"/>
          </a:xfrm>
        </p:spPr>
        <p:txBody>
          <a:bodyPr/>
          <a:lstStyle/>
          <a:p>
            <a:r>
              <a:rPr lang="ru-RU" b="1" dirty="0">
                <a:latin typeface="Montserrat Light" panose="00000400000000000000" pitchFamily="2" charset="-52"/>
              </a:rPr>
              <a:t>Дактилоскопия —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8A21-5F82-423F-BE12-E08FED85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9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способ опознания (идентификации) человека по следам пальцев рук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7216-C5BD-4F50-8AFF-F9381DE8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97" y="4964233"/>
            <a:ext cx="12721193" cy="1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62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Оптический сканер</a:t>
            </a:r>
          </a:p>
        </p:txBody>
      </p:sp>
      <p:pic>
        <p:nvPicPr>
          <p:cNvPr id="2054" name="Picture 6" descr="Оптические сканеры отпечатков пальцев. Обзор датчика R308">
            <a:extLst>
              <a:ext uri="{FF2B5EF4-FFF2-40B4-BE49-F238E27FC236}">
                <a16:creationId xmlns:a16="http://schemas.microsoft.com/office/drawing/2014/main" id="{C6572A9C-DAAE-49B2-9C86-397FABEED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4" b="14037"/>
          <a:stretch/>
        </p:blipFill>
        <p:spPr bwMode="auto">
          <a:xfrm>
            <a:off x="3768503" y="2576947"/>
            <a:ext cx="7585297" cy="38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62A16FD3-9486-485A-9D61-1F83FF4AA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774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использует отраженный свет, при использовании которого делают несколько перекрывающих друг друга снимков.</a:t>
            </a:r>
          </a:p>
        </p:txBody>
      </p:sp>
    </p:spTree>
    <p:extLst>
      <p:ext uri="{BB962C8B-B14F-4D97-AF65-F5344CB8AC3E}">
        <p14:creationId xmlns:p14="http://schemas.microsoft.com/office/powerpoint/2010/main" val="23277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9BC0-6EA0-484D-B86B-F025439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362"/>
            <a:ext cx="10515600" cy="107234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Montserrat Light" panose="00000400000000000000" pitchFamily="2" charset="-52"/>
              </a:rPr>
              <a:t>Полупроводниковый сканер</a:t>
            </a:r>
          </a:p>
        </p:txBody>
      </p:sp>
      <p:pic>
        <p:nvPicPr>
          <p:cNvPr id="4098" name="Picture 2" descr="Сканирование отпечатков пальцев - Принцип работы оптоволоконных сканеров  отпечатков пальцев">
            <a:extLst>
              <a:ext uri="{FF2B5EF4-FFF2-40B4-BE49-F238E27FC236}">
                <a16:creationId xmlns:a16="http://schemas.microsoft.com/office/drawing/2014/main" id="{CE46A7D2-F855-4721-A8F5-9A14603E8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7"/>
          <a:stretch/>
        </p:blipFill>
        <p:spPr bwMode="auto">
          <a:xfrm>
            <a:off x="5875367" y="2411029"/>
            <a:ext cx="5945332" cy="44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DECF5BDD-83BD-4A9E-8ECE-7401588A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774"/>
            <a:ext cx="10515600" cy="239913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Montserrat Light" panose="00000400000000000000" pitchFamily="2" charset="-52"/>
              </a:rPr>
              <a:t>отпечатков пальца, основывается на изменении свойств чувствительного элемента при соприкосновении с кожей. </a:t>
            </a:r>
          </a:p>
        </p:txBody>
      </p:sp>
    </p:spTree>
    <p:extLst>
      <p:ext uri="{BB962C8B-B14F-4D97-AF65-F5344CB8AC3E}">
        <p14:creationId xmlns:p14="http://schemas.microsoft.com/office/powerpoint/2010/main" val="23275330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650</Words>
  <Application>Microsoft Office PowerPoint</Application>
  <PresentationFormat>Широкоэкранный</PresentationFormat>
  <Paragraphs>62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Montserrat Light</vt:lpstr>
      <vt:lpstr>Тема Office</vt:lpstr>
      <vt:lpstr>Электроника в криминалистике</vt:lpstr>
      <vt:lpstr>Электроника — </vt:lpstr>
      <vt:lpstr>Криминалистика — </vt:lpstr>
      <vt:lpstr>Целью криминалистики является полное и своевременное обеспечение и сопровождение раскрытия и расследования преступлений.</vt:lpstr>
      <vt:lpstr>Технико-криминалистическое обеспечение —</vt:lpstr>
      <vt:lpstr>Классификация ТК-средств:</vt:lpstr>
      <vt:lpstr>Дактилоскопия —</vt:lpstr>
      <vt:lpstr>Оптический сканер</vt:lpstr>
      <vt:lpstr>Полупроводниковый сканер</vt:lpstr>
      <vt:lpstr>Ультразвуковой сканер</vt:lpstr>
      <vt:lpstr>Фотосъемка —</vt:lpstr>
      <vt:lpstr>Для фиксации используют  цифровые камеры.</vt:lpstr>
      <vt:lpstr>ПЗС-матрица, прибор с зарядовой связью —</vt:lpstr>
      <vt:lpstr>ПЗС-матрица</vt:lpstr>
      <vt:lpstr>Презентация PowerPoint</vt:lpstr>
      <vt:lpstr>Исследовательские методы криминалистической фотографии —</vt:lpstr>
      <vt:lpstr> Невидимое — видимым, Слаборазличимое — различимым.</vt:lpstr>
      <vt:lpstr>Микроскопический метод</vt:lpstr>
      <vt:lpstr> Микрофотосъемка пор на папиллярной линии</vt:lpstr>
      <vt:lpstr>Сущность метода цветоразличения состоит в получении изображения, на котором можно визуально различать близкие по оттенку цвета.</vt:lpstr>
      <vt:lpstr>Цветоразличительная съемка</vt:lpstr>
      <vt:lpstr>Контрастирующий метод предназначен в основном для увеличения контраста ахроматических, неокрашенных объектов</vt:lpstr>
      <vt:lpstr>Инфракрасные лучи —</vt:lpstr>
      <vt:lpstr>Презентация PowerPoint</vt:lpstr>
      <vt:lpstr>Презентация PowerPoint</vt:lpstr>
      <vt:lpstr>Презентация PowerPoint</vt:lpstr>
      <vt:lpstr>Ультрафиолетовые лучи —</vt:lpstr>
      <vt:lpstr> Фотоснимок следов крови в ультрафиолетовом свете</vt:lpstr>
      <vt:lpstr>УФ-лампы</vt:lpstr>
      <vt:lpstr>Рентгеновские лучи —</vt:lpstr>
      <vt:lpstr>Презентация PowerPoint</vt:lpstr>
      <vt:lpstr>Презентация PowerPoint</vt:lpstr>
      <vt:lpstr>Металлоискатель и металлодетектор</vt:lpstr>
      <vt:lpstr>Действие металлодетекторов основано на явлении электромагнитной индукции.</vt:lpstr>
      <vt:lpstr>Презентация PowerPoint</vt:lpstr>
      <vt:lpstr>Полиграф —</vt:lpstr>
      <vt:lpstr>Устройство полиграфа</vt:lpstr>
      <vt:lpstr>Электроника способна рассказать историю, но только криминалистика сможет ее прочитать.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 L</dc:creator>
  <cp:lastModifiedBy>S L</cp:lastModifiedBy>
  <cp:revision>111</cp:revision>
  <dcterms:created xsi:type="dcterms:W3CDTF">2021-03-18T21:40:30Z</dcterms:created>
  <dcterms:modified xsi:type="dcterms:W3CDTF">2021-03-19T08:29:04Z</dcterms:modified>
</cp:coreProperties>
</file>